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316" r:id="rId3"/>
    <p:sldId id="288" r:id="rId4"/>
    <p:sldId id="290" r:id="rId5"/>
    <p:sldId id="291" r:id="rId6"/>
    <p:sldId id="292" r:id="rId7"/>
    <p:sldId id="293" r:id="rId8"/>
    <p:sldId id="297" r:id="rId9"/>
    <p:sldId id="302" r:id="rId10"/>
    <p:sldId id="299" r:id="rId11"/>
    <p:sldId id="301" r:id="rId12"/>
    <p:sldId id="313" r:id="rId13"/>
    <p:sldId id="303" r:id="rId14"/>
    <p:sldId id="304" r:id="rId15"/>
    <p:sldId id="305" r:id="rId16"/>
    <p:sldId id="306" r:id="rId17"/>
    <p:sldId id="307" r:id="rId18"/>
    <p:sldId id="308" r:id="rId19"/>
    <p:sldId id="311" r:id="rId20"/>
    <p:sldId id="314" r:id="rId21"/>
    <p:sldId id="315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이환" initials="김" lastIdx="1" clrIdx="0">
    <p:extLst>
      <p:ext uri="{19B8F6BF-5375-455C-9EA6-DF929625EA0E}">
        <p15:presenceInfo xmlns:p15="http://schemas.microsoft.com/office/powerpoint/2012/main" userId="S::co24428@pusan.ac.kr::af3ecca9-be68-4406-9dad-eec21881a42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914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2-20T12:30:18.298" idx="1">
    <p:pos x="7680" y="8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90BABF-88DD-437A-AC40-6E0CBF9FE589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8193A1-4CEA-4EE1-A246-DFE704976D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753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193A1-4CEA-4EE1-A246-DFE704976D9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388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8AF181-AD3C-4E6B-A259-2402669130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A60AFF-8D1D-4BF0-8C41-D52CC17F94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2833D2-9F94-416F-AD30-F8A711ACD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30E96-D233-4BCB-AA75-27F8FA9DB9D2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C3BB0A-B24A-4420-A0EB-69095DB90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E5A6B7-ABC5-404B-BBD9-CDC099B0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A9F5B-B654-4A4E-9993-FC4360AD3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745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DCD62-5911-4212-8AF8-4F0DFC383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6A6A6B-D64A-4050-9BE3-448BFCC1C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FD04D3-FD7E-4106-9353-B3BBBBC53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30E96-D233-4BCB-AA75-27F8FA9DB9D2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8628C1-53BB-481A-A703-29CC4FE7C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EA2D62-3A0A-4AA9-9EC0-950141C3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A9F5B-B654-4A4E-9993-FC4360AD3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214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EDFA75-B272-48F8-8D59-AA815812D4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17DA91-FED7-4DC4-9E47-FBF0D41A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C5D570-FD00-4266-9B18-93B4494F4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30E96-D233-4BCB-AA75-27F8FA9DB9D2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5DB576-3501-4816-A302-187CE87BF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F192E4-8827-4522-8562-5173F134A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A9F5B-B654-4A4E-9993-FC4360AD3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032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60990D-9376-40BA-820C-3721D376F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62BB71-EBD9-4CB5-918C-6370FD714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AC649C-B11C-43BD-BE28-CE11CD26B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30E96-D233-4BCB-AA75-27F8FA9DB9D2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478A74-5304-47E9-9321-FEDCB2499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74BBEA-CB09-4831-AACC-7C1BEAD5E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A9F5B-B654-4A4E-9993-FC4360AD3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085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905F0-83BC-4FBF-8FFA-9357D700B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0D5675-ADD5-4197-8D80-18E388B93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92CC20-9788-404F-92E1-C1B903C3F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30E96-D233-4BCB-AA75-27F8FA9DB9D2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399292-3A4E-4A6D-A78D-5CF76AC12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B7FA9B-9C2D-466A-B06F-33E4BC747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A9F5B-B654-4A4E-9993-FC4360AD3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94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8F23C2-253C-4727-A006-7C7DF0E39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432713-65F5-4FCD-9A33-44C3C4594B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D839E8-E58F-441A-97AB-9DAB05F906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96EF8B-ED23-412C-B849-0F6CEEC03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30E96-D233-4BCB-AA75-27F8FA9DB9D2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7B64A0-A986-46B9-A306-E485F8C22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588132-C3BA-44D7-B189-2C61D5B35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A9F5B-B654-4A4E-9993-FC4360AD3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575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12700-4916-4BC4-9EAF-36E075573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4A935F-8FED-4217-8CEB-905946965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2C1FF45-99C6-475C-B47F-8C6B5CE838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22A26C2-1D3C-4A77-8801-5EB66B5A0D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2845AA8-29D2-4B16-B523-61AD277428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BCA18C0-354B-4E62-B7FA-8CF7F47A8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30E96-D233-4BCB-AA75-27F8FA9DB9D2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F6978C6-0E06-4C6A-94E5-D26F3AFF4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4008327-F287-4F0A-AC9F-910AC94EC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A9F5B-B654-4A4E-9993-FC4360AD3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99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5FAFD-80AD-4DB8-9947-58A47EBFF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6E6A5AF-1F64-45DB-A309-AEF08A57D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30E96-D233-4BCB-AA75-27F8FA9DB9D2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CA80BE-EF5B-4A89-BEC1-221C9C995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986FB1-5D9F-4E7D-9642-67F743412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A9F5B-B654-4A4E-9993-FC4360AD3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167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AF18FF9-A27E-49F0-A70E-0A16FEF15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30E96-D233-4BCB-AA75-27F8FA9DB9D2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4FA5773-255E-4791-8974-089A4F56B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8B8800-1EF7-4075-B0EC-5673E66DB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A9F5B-B654-4A4E-9993-FC4360AD3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210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37293-D074-4338-96D3-9E50D2958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D6F8E9-76AB-4B80-B506-78112930A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71EFBD-8797-4927-BFBD-64C2884E2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5C8194-C624-4A3D-8027-001262F1A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30E96-D233-4BCB-AA75-27F8FA9DB9D2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A0B9E7-93F7-463B-A925-F612E6461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92510B-D88E-41B7-B5A9-5945D5D22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A9F5B-B654-4A4E-9993-FC4360AD3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449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0D907-8D5A-424F-96DF-16007165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0EEEF6-0D3C-4C5C-BC0A-706F561643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C1E62F-05E8-4759-A2E8-F01C296945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DAA9E9-C30E-4510-9736-3D5DBEDFF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30E96-D233-4BCB-AA75-27F8FA9DB9D2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67E9D2-99D0-439E-9B44-BE8CF61D3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5A8263-AFEB-42F7-8AC6-B545DBAB1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A9F5B-B654-4A4E-9993-FC4360AD3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208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3FFF3BC-F7DA-45AF-8510-7F9D8E112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E06ADF-B5CE-4A2E-BAEA-5FD547E9A7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9CF361-7CF4-4B1D-9D2A-933F3176D3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30E96-D233-4BCB-AA75-27F8FA9DB9D2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0FDA8B-3E9C-4158-87C5-6D586B16AC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4AE484-B741-4381-8976-3D002EEA4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8A9F5B-B654-4A4E-9993-FC4360AD3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969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ldmansachs.com/insights/archive/world-cup-sections/world-cup-book-2014-statistical-model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A01A6FC-753A-4177-9B8B-77A72A3B7086}"/>
              </a:ext>
            </a:extLst>
          </p:cNvPr>
          <p:cNvSpPr/>
          <p:nvPr/>
        </p:nvSpPr>
        <p:spPr>
          <a:xfrm>
            <a:off x="1066800" y="635000"/>
            <a:ext cx="9867900" cy="2286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47581B-87D3-4FB6-9891-730E2792BC89}"/>
              </a:ext>
            </a:extLst>
          </p:cNvPr>
          <p:cNvSpPr txBox="1"/>
          <p:nvPr/>
        </p:nvSpPr>
        <p:spPr>
          <a:xfrm>
            <a:off x="4813300" y="165100"/>
            <a:ext cx="234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챔 피 언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74E5EF-D0BB-43EA-AF90-E296353C2028}"/>
              </a:ext>
            </a:extLst>
          </p:cNvPr>
          <p:cNvSpPr txBox="1"/>
          <p:nvPr/>
        </p:nvSpPr>
        <p:spPr>
          <a:xfrm>
            <a:off x="8566150" y="5853668"/>
            <a:ext cx="473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오창석</a:t>
            </a:r>
            <a:r>
              <a:rPr lang="en-US" altLang="ko-KR" dirty="0"/>
              <a:t>, </a:t>
            </a:r>
            <a:r>
              <a:rPr lang="ko-KR" altLang="en-US" dirty="0"/>
              <a:t>김선우</a:t>
            </a:r>
            <a:r>
              <a:rPr lang="en-US" altLang="ko-KR" dirty="0"/>
              <a:t>, </a:t>
            </a:r>
            <a:r>
              <a:rPr lang="ko-KR" altLang="en-US" dirty="0" err="1"/>
              <a:t>정석원</a:t>
            </a:r>
            <a:r>
              <a:rPr lang="en-US" altLang="ko-KR" dirty="0"/>
              <a:t>, </a:t>
            </a:r>
            <a:r>
              <a:rPr lang="ko-KR" altLang="en-US" dirty="0"/>
              <a:t>서준호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423BDF-2153-4BAB-821F-9CC82DFB03AD}"/>
              </a:ext>
            </a:extLst>
          </p:cNvPr>
          <p:cNvSpPr txBox="1"/>
          <p:nvPr/>
        </p:nvSpPr>
        <p:spPr>
          <a:xfrm>
            <a:off x="1485900" y="2635359"/>
            <a:ext cx="81153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챔피언스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리그 </a:t>
            </a:r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16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강 진출팀의 </a:t>
            </a:r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32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강 결과 특징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A1CFEA-71D4-4CB7-9EF2-E606A4194321}"/>
              </a:ext>
            </a:extLst>
          </p:cNvPr>
          <p:cNvSpPr txBox="1"/>
          <p:nvPr/>
        </p:nvSpPr>
        <p:spPr>
          <a:xfrm>
            <a:off x="1485900" y="2373749"/>
            <a:ext cx="3333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Ihongss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 the second session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6A0DE7-FFF6-4506-810A-14615E9CD479}"/>
              </a:ext>
            </a:extLst>
          </p:cNvPr>
          <p:cNvSpPr/>
          <p:nvPr/>
        </p:nvSpPr>
        <p:spPr>
          <a:xfrm>
            <a:off x="-435778" y="6697496"/>
            <a:ext cx="13867694" cy="2286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86AC53-6C28-42F3-B22F-16A413A5AD93}"/>
              </a:ext>
            </a:extLst>
          </p:cNvPr>
          <p:cNvSpPr/>
          <p:nvPr/>
        </p:nvSpPr>
        <p:spPr>
          <a:xfrm>
            <a:off x="-435778" y="-27384"/>
            <a:ext cx="13867694" cy="2286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920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479199" y="766094"/>
            <a:ext cx="455891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1. 32</a:t>
            </a:r>
            <a:r>
              <a:rPr lang="ko-KR" altLang="en-US" dirty="0" smtClean="0"/>
              <a:t>강 골과 </a:t>
            </a:r>
            <a:r>
              <a:rPr lang="en-US" altLang="ko-KR" dirty="0" smtClean="0"/>
              <a:t>16</a:t>
            </a:r>
            <a:r>
              <a:rPr lang="ko-KR" altLang="en-US" dirty="0" smtClean="0"/>
              <a:t>강 골의 상관관계</a:t>
            </a:r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2216540" y="-323951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2216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01279" y="138483"/>
            <a:ext cx="5076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5 . 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Data analysis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196" y="1520152"/>
            <a:ext cx="1912458" cy="127497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654" y="2795124"/>
            <a:ext cx="1912458" cy="127497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196" y="2795124"/>
            <a:ext cx="1912458" cy="127497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667" y="1518852"/>
            <a:ext cx="1912458" cy="127497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300" y="1628679"/>
            <a:ext cx="3495434" cy="2330289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719153" y="4119371"/>
            <a:ext cx="316304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그림 </a:t>
            </a:r>
            <a:r>
              <a:rPr lang="en-US" altLang="ko-KR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1. </a:t>
            </a:r>
            <a:r>
              <a:rPr lang="ko-KR" altLang="en-US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매년 </a:t>
            </a:r>
            <a:r>
              <a:rPr lang="en-US" altLang="ko-KR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16</a:t>
            </a:r>
            <a:r>
              <a:rPr lang="ko-KR" altLang="en-US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강 진출팀의 </a:t>
            </a:r>
            <a:r>
              <a:rPr lang="en-US" altLang="ko-KR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32</a:t>
            </a:r>
            <a:r>
              <a:rPr lang="ko-KR" altLang="en-US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강의 경기 골 수 </a:t>
            </a:r>
            <a:endParaRPr lang="ko-KR" altLang="en-US" sz="1100" dirty="0"/>
          </a:p>
        </p:txBody>
      </p:sp>
      <p:sp>
        <p:nvSpPr>
          <p:cNvPr id="20" name="직사각형 19"/>
          <p:cNvSpPr/>
          <p:nvPr/>
        </p:nvSpPr>
        <p:spPr>
          <a:xfrm>
            <a:off x="7535916" y="4119371"/>
            <a:ext cx="41312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그림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2</a:t>
            </a:r>
            <a:r>
              <a:rPr lang="en-US" altLang="ko-KR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. </a:t>
            </a:r>
            <a:r>
              <a:rPr lang="ko-KR" altLang="en-US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그림 </a:t>
            </a:r>
            <a:r>
              <a:rPr lang="en-US" altLang="ko-KR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1</a:t>
            </a:r>
            <a:r>
              <a:rPr lang="ko-KR" altLang="en-US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의 자료들</a:t>
            </a:r>
            <a:r>
              <a:rPr lang="en-US" altLang="ko-KR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(03</a:t>
            </a:r>
            <a:r>
              <a:rPr lang="ko-KR" altLang="en-US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년</a:t>
            </a:r>
            <a:r>
              <a:rPr lang="en-US" altLang="ko-KR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-15</a:t>
            </a:r>
            <a:r>
              <a:rPr lang="ko-KR" altLang="en-US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년</a:t>
            </a:r>
            <a:r>
              <a:rPr lang="en-US" altLang="ko-KR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)</a:t>
            </a:r>
            <a:r>
              <a:rPr lang="ko-KR" altLang="en-US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을 중첩해서 그래프로 제작</a:t>
            </a:r>
            <a:endParaRPr lang="ko-KR" altLang="en-US" sz="1100" dirty="0"/>
          </a:p>
        </p:txBody>
      </p:sp>
      <p:sp>
        <p:nvSpPr>
          <p:cNvPr id="21" name="직사각형 20"/>
          <p:cNvSpPr/>
          <p:nvPr/>
        </p:nvSpPr>
        <p:spPr>
          <a:xfrm>
            <a:off x="2654772" y="4938056"/>
            <a:ext cx="8834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한계 </a:t>
            </a:r>
            <a:r>
              <a:rPr lang="en-US" altLang="ko-KR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: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매 경기당 득점한 골의 수가 적기 때문에 상관관계가 뚜렷하게 나타나지 않음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326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479199" y="766094"/>
            <a:ext cx="455891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1. 32</a:t>
            </a:r>
            <a:r>
              <a:rPr lang="ko-KR" altLang="en-US" dirty="0" smtClean="0"/>
              <a:t>강 골과 </a:t>
            </a:r>
            <a:r>
              <a:rPr lang="en-US" altLang="ko-KR" dirty="0" smtClean="0"/>
              <a:t>16</a:t>
            </a:r>
            <a:r>
              <a:rPr lang="ko-KR" altLang="en-US" dirty="0" smtClean="0"/>
              <a:t>강 골의 상관관계</a:t>
            </a:r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2216540" y="-323951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2216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01279" y="138483"/>
            <a:ext cx="5076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5 . 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Data analysis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109" y="1421312"/>
            <a:ext cx="4114800" cy="27432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585326" y="1546417"/>
            <a:ext cx="4769254" cy="18466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한계 극복 </a:t>
            </a:r>
            <a:r>
              <a:rPr lang="en-US" altLang="ko-KR" sz="15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: </a:t>
            </a:r>
            <a:r>
              <a:rPr lang="en-US" altLang="ko-KR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/>
            </a:r>
            <a:br>
              <a:rPr lang="en-US" altLang="ko-KR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</a:br>
            <a:r>
              <a:rPr lang="en-US" altLang="ko-KR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 1. 2003</a:t>
            </a:r>
            <a:r>
              <a:rPr lang="ko-KR" altLang="en-US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년부터 </a:t>
            </a:r>
            <a:r>
              <a:rPr lang="en-US" altLang="ko-KR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2016</a:t>
            </a:r>
            <a:r>
              <a:rPr lang="ko-KR" altLang="en-US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년 모든 데이터를 더해서 데이터의 전체 범주를 </a:t>
            </a:r>
            <a:endParaRPr lang="en-US" altLang="ko-KR" sz="11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ea typeface="Yoon 윤고딕 520_TT" pitchFamily="18" charset="-127"/>
            </a:endParaRPr>
          </a:p>
          <a:p>
            <a:r>
              <a:rPr lang="en-US" altLang="ko-KR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   </a:t>
            </a:r>
            <a:r>
              <a:rPr lang="ko-KR" altLang="en-US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늘려서 상관관계를 확인 </a:t>
            </a:r>
            <a:endParaRPr lang="en-US" altLang="ko-KR" sz="11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ea typeface="Yoon 윤고딕 520_TT" pitchFamily="18" charset="-127"/>
            </a:endParaRPr>
          </a:p>
          <a:p>
            <a:endParaRPr lang="en-US" altLang="ko-KR" sz="11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ea typeface="Yoon 윤고딕 520_TT" pitchFamily="18" charset="-127"/>
            </a:endParaRPr>
          </a:p>
          <a:p>
            <a:r>
              <a:rPr lang="en-US" altLang="ko-KR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 2. </a:t>
            </a:r>
            <a:r>
              <a:rPr lang="ko-KR" altLang="en-US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다음과 같은 상관 관계 확인</a:t>
            </a:r>
            <a:r>
              <a:rPr lang="en-US" altLang="ko-KR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.</a:t>
            </a:r>
          </a:p>
          <a:p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ea typeface="Yoon 윤고딕 520_TT" pitchFamily="18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32</a:t>
            </a:r>
            <a:r>
              <a:rPr lang="ko-KR" altLang="en-US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강 홈에서 넣은 골은 </a:t>
            </a:r>
            <a:r>
              <a:rPr lang="en-US" altLang="ko-KR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16</a:t>
            </a:r>
            <a:r>
              <a:rPr lang="ko-KR" altLang="en-US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강 어웨이 골과 강한 음의 상관 관계가 있다</a:t>
            </a:r>
            <a:r>
              <a:rPr lang="en-US" altLang="ko-KR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.</a:t>
            </a:r>
            <a:br>
              <a:rPr lang="en-US" altLang="ko-KR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</a:br>
            <a:r>
              <a:rPr lang="en-US" altLang="ko-KR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(-0.720545)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32</a:t>
            </a:r>
            <a:r>
              <a:rPr lang="ko-KR" altLang="en-US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강 원정에서 골과 </a:t>
            </a:r>
            <a:r>
              <a:rPr lang="en-US" altLang="ko-KR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16</a:t>
            </a:r>
            <a:r>
              <a:rPr lang="ko-KR" altLang="en-US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강 원정에서 골은 강한 양의 상관 관계가 있다</a:t>
            </a:r>
            <a:r>
              <a:rPr lang="en-US" altLang="ko-KR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.</a:t>
            </a:r>
            <a:br>
              <a:rPr lang="en-US" altLang="ko-KR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</a:br>
            <a:r>
              <a:rPr lang="en-US" altLang="ko-KR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(0.848347)  </a:t>
            </a:r>
            <a:endParaRPr lang="ko-KR" altLang="en-US" sz="11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1417" b="3672"/>
          <a:stretch/>
        </p:blipFill>
        <p:spPr>
          <a:xfrm>
            <a:off x="2795587" y="4164512"/>
            <a:ext cx="8182297" cy="25463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474200" y="5054600"/>
            <a:ext cx="609600" cy="190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474200" y="4488994"/>
            <a:ext cx="609600" cy="190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58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479199" y="766094"/>
            <a:ext cx="455891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1. 32</a:t>
            </a:r>
            <a:r>
              <a:rPr lang="ko-KR" altLang="en-US" dirty="0" smtClean="0"/>
              <a:t>강 골과 </a:t>
            </a:r>
            <a:r>
              <a:rPr lang="en-US" altLang="ko-KR" dirty="0" smtClean="0"/>
              <a:t>16</a:t>
            </a:r>
            <a:r>
              <a:rPr lang="ko-KR" altLang="en-US" dirty="0" smtClean="0"/>
              <a:t>강 골의 상관관계</a:t>
            </a:r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2216540" y="-323951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2216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01279" y="138483"/>
            <a:ext cx="5076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5 . 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Data analysis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85326" y="1546417"/>
            <a:ext cx="4769254" cy="18466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한계 극복 </a:t>
            </a:r>
            <a:r>
              <a:rPr lang="en-US" altLang="ko-KR" sz="15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: </a:t>
            </a:r>
            <a:r>
              <a:rPr lang="en-US" altLang="ko-KR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/>
            </a:r>
            <a:br>
              <a:rPr lang="en-US" altLang="ko-KR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</a:br>
            <a:r>
              <a:rPr lang="en-US" altLang="ko-KR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 1. 2003</a:t>
            </a:r>
            <a:r>
              <a:rPr lang="ko-KR" altLang="en-US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년부터 </a:t>
            </a:r>
            <a:r>
              <a:rPr lang="en-US" altLang="ko-KR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2016</a:t>
            </a:r>
            <a:r>
              <a:rPr lang="ko-KR" altLang="en-US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년 모든 데이터를 더해서 데이터의 전체 범주를 </a:t>
            </a:r>
            <a:endParaRPr lang="en-US" altLang="ko-KR" sz="11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ea typeface="Yoon 윤고딕 520_TT" pitchFamily="18" charset="-127"/>
            </a:endParaRPr>
          </a:p>
          <a:p>
            <a:r>
              <a:rPr lang="en-US" altLang="ko-KR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   </a:t>
            </a:r>
            <a:r>
              <a:rPr lang="ko-KR" altLang="en-US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늘려서 상관관계를 확인 </a:t>
            </a:r>
            <a:endParaRPr lang="en-US" altLang="ko-KR" sz="11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ea typeface="Yoon 윤고딕 520_TT" pitchFamily="18" charset="-127"/>
            </a:endParaRPr>
          </a:p>
          <a:p>
            <a:endParaRPr lang="en-US" altLang="ko-KR" sz="11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ea typeface="Yoon 윤고딕 520_TT" pitchFamily="18" charset="-127"/>
            </a:endParaRPr>
          </a:p>
          <a:p>
            <a:r>
              <a:rPr lang="en-US" altLang="ko-KR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 2. </a:t>
            </a:r>
            <a:r>
              <a:rPr lang="ko-KR" altLang="en-US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다음과 같은 상관 관계 확인</a:t>
            </a:r>
            <a:r>
              <a:rPr lang="en-US" altLang="ko-KR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.</a:t>
            </a:r>
          </a:p>
          <a:p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ea typeface="Yoon 윤고딕 520_TT" pitchFamily="18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32</a:t>
            </a:r>
            <a:r>
              <a:rPr lang="ko-KR" altLang="en-US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강 홈에서 넣은 골은 </a:t>
            </a:r>
            <a:r>
              <a:rPr lang="en-US" altLang="ko-KR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16</a:t>
            </a:r>
            <a:r>
              <a:rPr lang="ko-KR" altLang="en-US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강 어웨이 골과 강한 음의 상관 관계가 있다</a:t>
            </a:r>
            <a:r>
              <a:rPr lang="en-US" altLang="ko-KR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.</a:t>
            </a:r>
            <a:br>
              <a:rPr lang="en-US" altLang="ko-KR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</a:br>
            <a:r>
              <a:rPr lang="en-US" altLang="ko-KR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(-0.720545)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32</a:t>
            </a:r>
            <a:r>
              <a:rPr lang="ko-KR" altLang="en-US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강 원정에서 골과 </a:t>
            </a:r>
            <a:r>
              <a:rPr lang="en-US" altLang="ko-KR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16</a:t>
            </a:r>
            <a:r>
              <a:rPr lang="ko-KR" altLang="en-US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강 원정에서 골은 강한 양의 상관 관계가 있다</a:t>
            </a:r>
            <a:r>
              <a:rPr lang="en-US" altLang="ko-KR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.</a:t>
            </a:r>
            <a:br>
              <a:rPr lang="en-US" altLang="ko-KR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</a:br>
            <a:r>
              <a:rPr lang="en-US" altLang="ko-KR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(0.848347)  </a:t>
            </a:r>
            <a:endParaRPr lang="ko-KR" altLang="en-US" sz="1100" dirty="0"/>
          </a:p>
        </p:txBody>
      </p:sp>
      <p:sp>
        <p:nvSpPr>
          <p:cNvPr id="5" name="직사각형 4"/>
          <p:cNvSpPr/>
          <p:nvPr/>
        </p:nvSpPr>
        <p:spPr>
          <a:xfrm>
            <a:off x="9474200" y="5054600"/>
            <a:ext cx="609600" cy="190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474200" y="4488994"/>
            <a:ext cx="609600" cy="190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51985" t="21182" r="3656" b="50986"/>
          <a:stretch/>
        </p:blipFill>
        <p:spPr>
          <a:xfrm>
            <a:off x="2918869" y="3690799"/>
            <a:ext cx="7233874" cy="25530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51749" t="20368" r="22196" b="60757"/>
          <a:stretch/>
        </p:blipFill>
        <p:spPr>
          <a:xfrm>
            <a:off x="7899400" y="1421312"/>
            <a:ext cx="3952046" cy="161051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918869" y="6404389"/>
            <a:ext cx="261642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그림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2</a:t>
            </a:r>
            <a:r>
              <a:rPr lang="en-US" altLang="ko-KR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. 2018</a:t>
            </a:r>
            <a:r>
              <a:rPr lang="ko-KR" altLang="en-US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년 </a:t>
            </a:r>
            <a:r>
              <a:rPr lang="en-US" altLang="ko-KR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32</a:t>
            </a:r>
            <a:r>
              <a:rPr lang="ko-KR" altLang="en-US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강 성적과 </a:t>
            </a:r>
            <a:r>
              <a:rPr lang="en-US" altLang="ko-KR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16</a:t>
            </a:r>
            <a:r>
              <a:rPr lang="ko-KR" altLang="en-US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강 성적</a:t>
            </a:r>
            <a:endParaRPr lang="ko-KR" altLang="en-US" sz="1100" dirty="0"/>
          </a:p>
        </p:txBody>
      </p:sp>
      <p:sp>
        <p:nvSpPr>
          <p:cNvPr id="16" name="직사각형 15"/>
          <p:cNvSpPr/>
          <p:nvPr/>
        </p:nvSpPr>
        <p:spPr>
          <a:xfrm>
            <a:off x="7899400" y="3160897"/>
            <a:ext cx="179889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그림 </a:t>
            </a:r>
            <a:r>
              <a:rPr lang="en-US" altLang="ko-KR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1. 2019</a:t>
            </a:r>
            <a:r>
              <a:rPr lang="ko-KR" altLang="en-US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년 </a:t>
            </a:r>
            <a:r>
              <a:rPr lang="en-US" altLang="ko-KR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32</a:t>
            </a:r>
            <a:r>
              <a:rPr lang="ko-KR" altLang="en-US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강 성적</a:t>
            </a:r>
            <a:endParaRPr lang="ko-KR" altLang="en-US" sz="11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l="22361" t="60617" r="46571" b="15264"/>
          <a:stretch/>
        </p:blipFill>
        <p:spPr>
          <a:xfrm>
            <a:off x="7734828" y="3528004"/>
            <a:ext cx="4281190" cy="186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12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479198" y="766094"/>
            <a:ext cx="4035901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2. </a:t>
            </a:r>
            <a:r>
              <a:rPr lang="en-US" altLang="ko-KR" dirty="0" smtClean="0"/>
              <a:t>AT </a:t>
            </a:r>
            <a:r>
              <a:rPr lang="ko-KR" altLang="en-US" dirty="0" smtClean="0"/>
              <a:t>마드리드 팀에 대한 </a:t>
            </a:r>
            <a:r>
              <a:rPr lang="ko-KR" altLang="en-US" dirty="0" smtClean="0"/>
              <a:t>분석 </a:t>
            </a:r>
            <a:r>
              <a:rPr lang="ko-KR" altLang="en-US" dirty="0"/>
              <a:t>결과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2216540" y="-323951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2216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A8C837A-22DA-4758-AE79-CF915AB26B88}"/>
              </a:ext>
            </a:extLst>
          </p:cNvPr>
          <p:cNvSpPr txBox="1"/>
          <p:nvPr/>
        </p:nvSpPr>
        <p:spPr>
          <a:xfrm>
            <a:off x="2577966" y="290883"/>
            <a:ext cx="965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pic>
        <p:nvPicPr>
          <p:cNvPr id="21" name="그림 20" descr="그리기이(가) 표시된 사진&#10;&#10;자동 생성된 설명">
            <a:extLst>
              <a:ext uri="{FF2B5EF4-FFF2-40B4-BE49-F238E27FC236}">
                <a16:creationId xmlns:a16="http://schemas.microsoft.com/office/drawing/2014/main" id="{055C7F52-AA89-4794-AB49-1A2005625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66" y="1257390"/>
            <a:ext cx="9273756" cy="46368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E0270A-1785-40E3-8137-89A9439C3558}"/>
              </a:ext>
            </a:extLst>
          </p:cNvPr>
          <p:cNvSpPr txBox="1"/>
          <p:nvPr/>
        </p:nvSpPr>
        <p:spPr>
          <a:xfrm>
            <a:off x="2928177" y="5962651"/>
            <a:ext cx="75683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AT</a:t>
            </a:r>
            <a:r>
              <a:rPr lang="ko-KR" altLang="en-US" dirty="0"/>
              <a:t>는 </a:t>
            </a:r>
            <a:r>
              <a:rPr lang="en-US" altLang="ko-KR" dirty="0"/>
              <a:t>32</a:t>
            </a:r>
            <a:r>
              <a:rPr lang="ko-KR" altLang="en-US" dirty="0"/>
              <a:t>강 홈경기에서</a:t>
            </a:r>
            <a:r>
              <a:rPr lang="en-US" altLang="ko-KR" dirty="0"/>
              <a:t>, </a:t>
            </a:r>
            <a:r>
              <a:rPr lang="ko-KR" altLang="en-US" dirty="0"/>
              <a:t>전체 슛</a:t>
            </a:r>
            <a:r>
              <a:rPr lang="en-US" altLang="ko-KR" dirty="0"/>
              <a:t>, </a:t>
            </a:r>
            <a:r>
              <a:rPr lang="ko-KR" altLang="en-US" dirty="0"/>
              <a:t>유효 슛</a:t>
            </a:r>
            <a:r>
              <a:rPr lang="en-US" altLang="ko-KR" dirty="0"/>
              <a:t>, </a:t>
            </a:r>
            <a:r>
              <a:rPr lang="ko-KR" altLang="en-US" dirty="0"/>
              <a:t>빗나간 슛</a:t>
            </a:r>
            <a:r>
              <a:rPr lang="en-US" altLang="ko-KR" dirty="0"/>
              <a:t>, </a:t>
            </a:r>
            <a:r>
              <a:rPr lang="ko-KR" altLang="en-US" dirty="0"/>
              <a:t>골키퍼 선방이 득점과 반비례임 </a:t>
            </a:r>
            <a:endParaRPr lang="en-US" altLang="ko-KR" dirty="0"/>
          </a:p>
          <a:p>
            <a:r>
              <a:rPr lang="en-US" altLang="ko-KR" dirty="0"/>
              <a:t>&gt; </a:t>
            </a:r>
            <a:r>
              <a:rPr lang="ko-KR" altLang="en-US" dirty="0"/>
              <a:t>공격적이지 않고 수비적 전술을 사용함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301279" y="138483"/>
            <a:ext cx="5076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5 . 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Data analysis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801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216540" y="-323951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2216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A8C837A-22DA-4758-AE79-CF915AB26B88}"/>
              </a:ext>
            </a:extLst>
          </p:cNvPr>
          <p:cNvSpPr txBox="1"/>
          <p:nvPr/>
        </p:nvSpPr>
        <p:spPr>
          <a:xfrm>
            <a:off x="2577966" y="290883"/>
            <a:ext cx="965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CA3BB4E-9DF2-45A4-82B9-E146184B5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378" y="1263081"/>
            <a:ext cx="9852621" cy="49263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563EAE-B93D-49CF-BC6E-8AF3359A69E0}"/>
              </a:ext>
            </a:extLst>
          </p:cNvPr>
          <p:cNvSpPr txBox="1"/>
          <p:nvPr/>
        </p:nvSpPr>
        <p:spPr>
          <a:xfrm>
            <a:off x="2647954" y="6213476"/>
            <a:ext cx="8067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AT</a:t>
            </a:r>
            <a:r>
              <a:rPr lang="ko-KR" altLang="en-US" dirty="0"/>
              <a:t>의 상대 는 </a:t>
            </a:r>
            <a:r>
              <a:rPr lang="en-US" altLang="ko-KR" dirty="0"/>
              <a:t>AT</a:t>
            </a:r>
            <a:r>
              <a:rPr lang="ko-KR" altLang="en-US" dirty="0"/>
              <a:t>의 홈에서 많은 공격을 하였으나 </a:t>
            </a:r>
            <a:r>
              <a:rPr lang="en-US" altLang="ko-KR" dirty="0"/>
              <a:t>16</a:t>
            </a:r>
            <a:r>
              <a:rPr lang="ko-KR" altLang="en-US" dirty="0"/>
              <a:t>강으로 이어지지 못함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AT</a:t>
            </a:r>
            <a:r>
              <a:rPr lang="ko-KR" altLang="en-US" dirty="0"/>
              <a:t>의 홈에서 상대의 공격적인 전술이 통하지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301279" y="138483"/>
            <a:ext cx="5076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5 . 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Data analysis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479198" y="766094"/>
            <a:ext cx="4035901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2. </a:t>
            </a:r>
            <a:r>
              <a:rPr lang="en-US" altLang="ko-KR" dirty="0" smtClean="0"/>
              <a:t>AT </a:t>
            </a:r>
            <a:r>
              <a:rPr lang="ko-KR" altLang="en-US" dirty="0" smtClean="0"/>
              <a:t>마드리드 팀에 대한 </a:t>
            </a:r>
            <a:r>
              <a:rPr lang="ko-KR" altLang="en-US" dirty="0" smtClean="0"/>
              <a:t>분석 </a:t>
            </a:r>
            <a:r>
              <a:rPr lang="ko-KR" altLang="en-US" dirty="0"/>
              <a:t>결과</a:t>
            </a:r>
          </a:p>
        </p:txBody>
      </p:sp>
    </p:spTree>
    <p:extLst>
      <p:ext uri="{BB962C8B-B14F-4D97-AF65-F5344CB8AC3E}">
        <p14:creationId xmlns:p14="http://schemas.microsoft.com/office/powerpoint/2010/main" val="46719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216540" y="-323951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2216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279" y="2259714"/>
            <a:ext cx="4273378" cy="4360296"/>
          </a:xfr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240" y="2184400"/>
            <a:ext cx="4106324" cy="44356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01279" y="138483"/>
            <a:ext cx="5076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5 . 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Data analysis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487302" y="714870"/>
            <a:ext cx="4370698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경기 세부 기록과 득점과의 상관관계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301279" y="1626237"/>
            <a:ext cx="6096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5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1. 16</a:t>
            </a:r>
            <a:r>
              <a:rPr lang="ko-KR" altLang="en-US" sz="15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강 진출한 팀들의 </a:t>
            </a:r>
            <a:r>
              <a:rPr lang="en-US" altLang="ko-KR" sz="15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32</a:t>
            </a:r>
            <a:r>
              <a:rPr lang="ko-KR" altLang="en-US" sz="15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강 경기 세부 기록 </a:t>
            </a:r>
            <a:r>
              <a:rPr lang="en-US" altLang="ko-KR" sz="15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(2014</a:t>
            </a:r>
            <a:r>
              <a:rPr lang="ko-KR" altLang="en-US" sz="15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년</a:t>
            </a:r>
            <a:r>
              <a:rPr lang="en-US" altLang="ko-KR" sz="15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)</a:t>
            </a:r>
            <a:endParaRPr lang="ko-KR" altLang="en-US" sz="1500" dirty="0"/>
          </a:p>
        </p:txBody>
      </p:sp>
      <p:sp>
        <p:nvSpPr>
          <p:cNvPr id="16" name="직사각형 15"/>
          <p:cNvSpPr/>
          <p:nvPr/>
        </p:nvSpPr>
        <p:spPr>
          <a:xfrm>
            <a:off x="7377340" y="1616149"/>
            <a:ext cx="6096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2</a:t>
            </a:r>
            <a:r>
              <a:rPr lang="en-US" altLang="ko-KR" sz="15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. 16</a:t>
            </a:r>
            <a:r>
              <a:rPr lang="ko-KR" altLang="en-US" sz="15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강 진출한 팀들의 </a:t>
            </a:r>
            <a:r>
              <a:rPr lang="en-US" altLang="ko-KR" sz="15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32</a:t>
            </a:r>
            <a:r>
              <a:rPr lang="ko-KR" altLang="en-US" sz="15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강 골 수</a:t>
            </a:r>
            <a:r>
              <a:rPr lang="en-US" altLang="ko-KR" sz="15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(2014</a:t>
            </a:r>
            <a:r>
              <a:rPr lang="ko-KR" altLang="en-US" sz="15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년</a:t>
            </a:r>
            <a:r>
              <a:rPr lang="en-US" altLang="ko-KR" sz="15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)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55842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216540" y="701081"/>
            <a:ext cx="3960790" cy="530844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 smtClean="0"/>
              <a:t>Inner join</a:t>
            </a:r>
            <a:endParaRPr lang="ko-KR" altLang="en-US" sz="3000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2216540" y="-323951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2216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A8C837A-22DA-4758-AE79-CF915AB26B88}"/>
              </a:ext>
            </a:extLst>
          </p:cNvPr>
          <p:cNvSpPr txBox="1"/>
          <p:nvPr/>
        </p:nvSpPr>
        <p:spPr>
          <a:xfrm>
            <a:off x="2577966" y="290883"/>
            <a:ext cx="965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pic>
        <p:nvPicPr>
          <p:cNvPr id="10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070" y="1350949"/>
            <a:ext cx="9752936" cy="5526151"/>
          </a:xfrm>
        </p:spPr>
      </p:pic>
      <p:sp>
        <p:nvSpPr>
          <p:cNvPr id="8" name="TextBox 7"/>
          <p:cNvSpPr txBox="1"/>
          <p:nvPr/>
        </p:nvSpPr>
        <p:spPr>
          <a:xfrm>
            <a:off x="2301279" y="138483"/>
            <a:ext cx="5076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5 . 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Data analysis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935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216539" y="548680"/>
            <a:ext cx="3960790" cy="530844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 smtClean="0"/>
              <a:t>홈 어웨이 골수</a:t>
            </a:r>
            <a:endParaRPr lang="ko-KR" altLang="en-US" sz="3000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2216540" y="-323951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2216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A8C837A-22DA-4758-AE79-CF915AB26B88}"/>
              </a:ext>
            </a:extLst>
          </p:cNvPr>
          <p:cNvSpPr txBox="1"/>
          <p:nvPr/>
        </p:nvSpPr>
        <p:spPr>
          <a:xfrm>
            <a:off x="2577966" y="290883"/>
            <a:ext cx="965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pic>
        <p:nvPicPr>
          <p:cNvPr id="8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378" y="1952155"/>
            <a:ext cx="9023958" cy="4148199"/>
          </a:xfrm>
        </p:spPr>
      </p:pic>
      <p:sp>
        <p:nvSpPr>
          <p:cNvPr id="9" name="TextBox 8"/>
          <p:cNvSpPr txBox="1"/>
          <p:nvPr/>
        </p:nvSpPr>
        <p:spPr>
          <a:xfrm>
            <a:off x="2301279" y="138483"/>
            <a:ext cx="5076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5 . 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Data analysis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013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216539" y="548680"/>
            <a:ext cx="4432455" cy="431033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 smtClean="0"/>
              <a:t>홈 어웨이 </a:t>
            </a:r>
            <a:r>
              <a:rPr lang="ko-KR" altLang="en-US" sz="3000" smtClean="0"/>
              <a:t>슈팅</a:t>
            </a:r>
            <a:r>
              <a:rPr lang="en-US" altLang="ko-KR" sz="3000" dirty="0" smtClean="0"/>
              <a:t>, </a:t>
            </a:r>
            <a:r>
              <a:rPr lang="ko-KR" altLang="en-US" sz="3000" dirty="0" smtClean="0"/>
              <a:t>골수</a:t>
            </a:r>
            <a:endParaRPr lang="ko-KR" altLang="en-US" sz="3000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2216540" y="-323951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2216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A8C837A-22DA-4758-AE79-CF915AB26B88}"/>
              </a:ext>
            </a:extLst>
          </p:cNvPr>
          <p:cNvSpPr txBox="1"/>
          <p:nvPr/>
        </p:nvSpPr>
        <p:spPr>
          <a:xfrm>
            <a:off x="2577966" y="290883"/>
            <a:ext cx="965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539" y="1237510"/>
            <a:ext cx="9004454" cy="51198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01279" y="138483"/>
            <a:ext cx="5076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5 . 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Data analysis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20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216539" y="548680"/>
            <a:ext cx="4432455" cy="431033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 smtClean="0"/>
              <a:t>골키퍼 선방</a:t>
            </a:r>
            <a:endParaRPr lang="ko-KR" altLang="en-US" sz="3000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2216540" y="-323951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2216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A8C837A-22DA-4758-AE79-CF915AB26B88}"/>
              </a:ext>
            </a:extLst>
          </p:cNvPr>
          <p:cNvSpPr txBox="1"/>
          <p:nvPr/>
        </p:nvSpPr>
        <p:spPr>
          <a:xfrm>
            <a:off x="2577966" y="290883"/>
            <a:ext cx="965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01279" y="138483"/>
            <a:ext cx="5076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5 . 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Data analysis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 pitchFamily="18" charset="-127"/>
            </a:endParaRPr>
          </a:p>
        </p:txBody>
      </p:sp>
      <p:pic>
        <p:nvPicPr>
          <p:cNvPr id="9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279" y="1733087"/>
            <a:ext cx="5011114" cy="3421966"/>
          </a:xfrm>
        </p:spPr>
      </p:pic>
      <p:pic>
        <p:nvPicPr>
          <p:cNvPr id="10" name="내용 개체 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53" y="1669521"/>
            <a:ext cx="4876920" cy="348553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601536" y="5292942"/>
            <a:ext cx="3765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14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년 골키퍼 선방과 실점 상관관계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7227653" y="5292942"/>
            <a:ext cx="3765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15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년 골키퍼 선방과 실점 상관관계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04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216540" y="-323951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2216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01279" y="135468"/>
            <a:ext cx="5076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1 . 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프로젝트 주제 도출 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2C9F4EC-5F92-4FA7-84F0-3CD01940F12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340" y="1421312"/>
            <a:ext cx="3718153" cy="371815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129955" y="1251656"/>
            <a:ext cx="288032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브레인스토밍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92830" y="4123802"/>
            <a:ext cx="27545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-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팀원들간의 공통 관심사 도출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공통된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관심사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: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운동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축구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 algn="ctr">
              <a:buFontTx/>
              <a:buChar char="-"/>
            </a:pP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현재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치뤄지고 있는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/>
            </a:r>
            <a:b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</a:b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UEFA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Champions League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/>
            </a:r>
            <a:b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</a:b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분석을 주제로 결정 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9E8DC4-668F-42ED-9264-5B435696F4E0}"/>
              </a:ext>
            </a:extLst>
          </p:cNvPr>
          <p:cNvSpPr txBox="1"/>
          <p:nvPr/>
        </p:nvSpPr>
        <p:spPr>
          <a:xfrm>
            <a:off x="2648691" y="2027292"/>
            <a:ext cx="38428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&lt;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도출된 아이디어 예시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&gt;</a:t>
            </a:r>
          </a:p>
          <a:p>
            <a:pPr algn="ctr"/>
            <a:endParaRPr lang="en-US" altLang="ko-KR" sz="5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1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.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축구전용구장 최적위치 선정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2.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영화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: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각 배역의 최적의 영화배우는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?</a:t>
            </a:r>
          </a:p>
          <a:p>
            <a:pPr algn="ctr"/>
            <a:endParaRPr lang="en-US" altLang="ko-KR" sz="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3.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한정판 나이키신발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(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조던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) </a:t>
            </a:r>
            <a:r>
              <a:rPr lang="ko-KR" altLang="en-US" sz="14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리셀가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 예측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4.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인터넷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,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부동산 허위매물 필터링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96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577965" y="803850"/>
            <a:ext cx="288032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보완점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2216540" y="-323951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2216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A8C837A-22DA-4758-AE79-CF915AB26B88}"/>
              </a:ext>
            </a:extLst>
          </p:cNvPr>
          <p:cNvSpPr txBox="1"/>
          <p:nvPr/>
        </p:nvSpPr>
        <p:spPr>
          <a:xfrm>
            <a:off x="2577966" y="290883"/>
            <a:ext cx="965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DD2B85-115F-434A-970C-9CADDB3FD0E9}"/>
              </a:ext>
            </a:extLst>
          </p:cNvPr>
          <p:cNvSpPr/>
          <p:nvPr/>
        </p:nvSpPr>
        <p:spPr>
          <a:xfrm>
            <a:off x="2479199" y="1645840"/>
            <a:ext cx="920381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초기 단계에서 많은 프로세스를 설정 하였으나 경험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부족으로 많이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사용하지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않음</a:t>
            </a:r>
            <a:r>
              <a:rPr lang="en-US" altLang="ko-KR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초기에 계획했던 목표와 가설에 맞는 데이터를 구하는데 어려웠고</a:t>
            </a:r>
            <a:r>
              <a:rPr lang="en-US" altLang="ko-KR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, </a:t>
            </a:r>
            <a:br>
              <a:rPr lang="en-US" altLang="ko-KR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</a:b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주제를 재설정 한점</a:t>
            </a:r>
            <a:r>
              <a:rPr lang="en-US" altLang="ko-KR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ea typeface="Yoon 윤고딕 520_TT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다항회귀모델 제작에서 각 항목에 대한 스케일과 가중치 계산을 실수 한 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ea typeface="Yoon 윤고딕 520_TT" pitchFamily="18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 </a:t>
            </a:r>
            <a:r>
              <a:rPr lang="en-US" altLang="ko-KR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   </a:t>
            </a:r>
            <a:br>
              <a:rPr lang="en-US" altLang="ko-KR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</a:br>
            <a:r>
              <a:rPr lang="en-US" altLang="ko-KR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    (</a:t>
            </a:r>
            <a:r>
              <a:rPr lang="ko-KR" altLang="en-US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다항회귀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모델 설정 실수 화면</a:t>
            </a:r>
            <a:r>
              <a:rPr lang="en-US" altLang="ko-KR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01279" y="138483"/>
            <a:ext cx="5076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6 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. 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보완점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50" b="53412"/>
          <a:stretch/>
        </p:blipFill>
        <p:spPr>
          <a:xfrm>
            <a:off x="2577965" y="4099711"/>
            <a:ext cx="7420135" cy="228244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10" r="62972"/>
          <a:stretch/>
        </p:blipFill>
        <p:spPr>
          <a:xfrm>
            <a:off x="7081106" y="4116292"/>
            <a:ext cx="2909708" cy="226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5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5666899" y="3128618"/>
            <a:ext cx="288032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2216540" y="-323951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2216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A8C837A-22DA-4758-AE79-CF915AB26B88}"/>
              </a:ext>
            </a:extLst>
          </p:cNvPr>
          <p:cNvSpPr txBox="1"/>
          <p:nvPr/>
        </p:nvSpPr>
        <p:spPr>
          <a:xfrm>
            <a:off x="2577966" y="290883"/>
            <a:ext cx="965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01279" y="138483"/>
            <a:ext cx="5076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7 . Q &amp; A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834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216540" y="-323951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2216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01279" y="135468"/>
            <a:ext cx="5076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1 . 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프로젝트 주제 도출 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29955" y="1251656"/>
            <a:ext cx="288032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챔피언스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리그란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9E8DC4-668F-42ED-9264-5B435696F4E0}"/>
              </a:ext>
            </a:extLst>
          </p:cNvPr>
          <p:cNvSpPr txBox="1"/>
          <p:nvPr/>
        </p:nvSpPr>
        <p:spPr>
          <a:xfrm>
            <a:off x="2610591" y="2027292"/>
            <a:ext cx="384284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&lt;UEFA Champions League&gt;</a:t>
            </a:r>
          </a:p>
          <a:p>
            <a:pPr algn="ctr"/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유럽 최상위 축구 리그의 가장 우수한 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축구클럽들을 대상으로 유럽축구연맹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(UEFA)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에서 주관하는 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유럽 프로 축구 세계에서 최고의 권위를 가진 클럽 축구 대회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.</a:t>
            </a:r>
          </a:p>
          <a:p>
            <a:pPr algn="ctr"/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1955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년부터 시작하였고 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1992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년 부터  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UEFA Champions League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라고 개칭됨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총 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32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개 팀들이 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8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개 조로 나뉘어 각 조별로 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4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개씩 </a:t>
            </a:r>
            <a:r>
              <a:rPr lang="ko-KR" altLang="en-US" sz="14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홈앤드어웨이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 방식으로 조별리그를 치룸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16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강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. 8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강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, 4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강 경기도 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/>
            </a:r>
            <a:b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</a:b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홈 </a:t>
            </a:r>
            <a:r>
              <a:rPr lang="ko-KR" altLang="en-US" sz="14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앤드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 어웨이 방식으로 </a:t>
            </a:r>
            <a:r>
              <a:rPr lang="ko-KR" altLang="en-US" sz="14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치뤄짐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pic>
        <p:nvPicPr>
          <p:cNvPr id="1028" name="Picture 4" descr="uefa champions league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460" y="1251656"/>
            <a:ext cx="3952875" cy="237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efa champions league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459" y="3797007"/>
            <a:ext cx="3952875" cy="222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58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502047" y="1094595"/>
            <a:ext cx="288032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WBS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16540" y="1729463"/>
            <a:ext cx="311770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MS Word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를 이용하여 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WBS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제작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프로젝트 계획 수립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프로젝트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단계별 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/>
            </a:r>
            <a:b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</a:b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작업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시간 관리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216540" y="-323951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2216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01279" y="138483"/>
            <a:ext cx="5076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2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. Planning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ABDB14-EC1C-4112-87F8-60DFF1791FF5}"/>
              </a:ext>
            </a:extLst>
          </p:cNvPr>
          <p:cNvSpPr txBox="1"/>
          <p:nvPr/>
        </p:nvSpPr>
        <p:spPr>
          <a:xfrm>
            <a:off x="1296683" y="533479"/>
            <a:ext cx="5076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1 .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WBS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31B1288-2F2E-4F72-8221-E674B4B023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75" t="21165" r="19375" b="13827"/>
          <a:stretch/>
        </p:blipFill>
        <p:spPr>
          <a:xfrm>
            <a:off x="5256612" y="2124075"/>
            <a:ext cx="6816746" cy="39171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BB606B-03BF-4153-B8B5-6F28F7FC3EB8}"/>
              </a:ext>
            </a:extLst>
          </p:cNvPr>
          <p:cNvSpPr txBox="1"/>
          <p:nvPr/>
        </p:nvSpPr>
        <p:spPr>
          <a:xfrm>
            <a:off x="1296682" y="1042637"/>
            <a:ext cx="50760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2 .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GIT</a:t>
            </a:r>
          </a:p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    &amp;</a:t>
            </a:r>
          </a:p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   Trello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75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479199" y="766094"/>
            <a:ext cx="288032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GIT</a:t>
            </a:r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2216540" y="-323951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2216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A8C837A-22DA-4758-AE79-CF915AB26B88}"/>
              </a:ext>
            </a:extLst>
          </p:cNvPr>
          <p:cNvSpPr txBox="1"/>
          <p:nvPr/>
        </p:nvSpPr>
        <p:spPr>
          <a:xfrm>
            <a:off x="2577966" y="290883"/>
            <a:ext cx="965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9961A4-2C6B-46B3-877D-67129226203B}"/>
              </a:ext>
            </a:extLst>
          </p:cNvPr>
          <p:cNvSpPr/>
          <p:nvPr/>
        </p:nvSpPr>
        <p:spPr>
          <a:xfrm>
            <a:off x="4460717" y="2555936"/>
            <a:ext cx="1411550" cy="572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master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489B5E2-4068-446D-9FC5-637578BF9502}"/>
              </a:ext>
            </a:extLst>
          </p:cNvPr>
          <p:cNvSpPr/>
          <p:nvPr/>
        </p:nvSpPr>
        <p:spPr>
          <a:xfrm>
            <a:off x="4460851" y="3597336"/>
            <a:ext cx="1411550" cy="5721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Develop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B31CEE1-A231-462A-9A07-8A5C8534B552}"/>
              </a:ext>
            </a:extLst>
          </p:cNvPr>
          <p:cNvSpPr/>
          <p:nvPr/>
        </p:nvSpPr>
        <p:spPr>
          <a:xfrm>
            <a:off x="2454360" y="4611747"/>
            <a:ext cx="1411550" cy="5721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창석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E0572C9-1813-4D71-ABF7-91881536EE7B}"/>
              </a:ext>
            </a:extLst>
          </p:cNvPr>
          <p:cNvSpPr/>
          <p:nvPr/>
        </p:nvSpPr>
        <p:spPr>
          <a:xfrm>
            <a:off x="4460960" y="4624447"/>
            <a:ext cx="1411550" cy="5721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석원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BBF33A3-76FE-4596-B1E8-528906D1E407}"/>
              </a:ext>
            </a:extLst>
          </p:cNvPr>
          <p:cNvSpPr/>
          <p:nvPr/>
        </p:nvSpPr>
        <p:spPr>
          <a:xfrm>
            <a:off x="6378660" y="4624447"/>
            <a:ext cx="1411550" cy="5721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선우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953F04A-B916-4144-A2EA-CB0079284FFA}"/>
              </a:ext>
            </a:extLst>
          </p:cNvPr>
          <p:cNvSpPr/>
          <p:nvPr/>
        </p:nvSpPr>
        <p:spPr>
          <a:xfrm>
            <a:off x="2454360" y="5865218"/>
            <a:ext cx="1411550" cy="57218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창석</a:t>
            </a:r>
            <a:r>
              <a:rPr lang="en-US" altLang="ko-KR" sz="1100" dirty="0">
                <a:solidFill>
                  <a:schemeClr val="tx1"/>
                </a:solidFill>
              </a:rPr>
              <a:t>_desk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88F8323-EEB6-46CE-95FC-CCE4E946C29F}"/>
              </a:ext>
            </a:extLst>
          </p:cNvPr>
          <p:cNvSpPr/>
          <p:nvPr/>
        </p:nvSpPr>
        <p:spPr>
          <a:xfrm>
            <a:off x="4460960" y="5877918"/>
            <a:ext cx="1411550" cy="57218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석원</a:t>
            </a:r>
            <a:r>
              <a:rPr lang="en-US" altLang="ko-KR" sz="1100" dirty="0">
                <a:solidFill>
                  <a:schemeClr val="tx1"/>
                </a:solidFill>
              </a:rPr>
              <a:t>_desk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A5881DE-4F8A-40C9-96BC-C35C86A519D5}"/>
              </a:ext>
            </a:extLst>
          </p:cNvPr>
          <p:cNvSpPr/>
          <p:nvPr/>
        </p:nvSpPr>
        <p:spPr>
          <a:xfrm>
            <a:off x="6378660" y="5877918"/>
            <a:ext cx="1411550" cy="57218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선우</a:t>
            </a:r>
            <a:r>
              <a:rPr lang="en-US" altLang="ko-KR" sz="1100" dirty="0">
                <a:solidFill>
                  <a:schemeClr val="tx1"/>
                </a:solidFill>
              </a:rPr>
              <a:t>_desk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C112B6A-89F2-4E5D-AA1E-0AE0F1EB6EF9}"/>
              </a:ext>
            </a:extLst>
          </p:cNvPr>
          <p:cNvCxnSpPr>
            <a:stCxn id="20" idx="0"/>
            <a:endCxn id="11" idx="2"/>
          </p:cNvCxnSpPr>
          <p:nvPr/>
        </p:nvCxnSpPr>
        <p:spPr>
          <a:xfrm flipH="1" flipV="1">
            <a:off x="5166492" y="3128116"/>
            <a:ext cx="134" cy="46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36799A0E-C88B-4AAE-9487-15E90A773CFF}"/>
              </a:ext>
            </a:extLst>
          </p:cNvPr>
          <p:cNvCxnSpPr>
            <a:stCxn id="23" idx="0"/>
            <a:endCxn id="20" idx="2"/>
          </p:cNvCxnSpPr>
          <p:nvPr/>
        </p:nvCxnSpPr>
        <p:spPr>
          <a:xfrm flipH="1" flipV="1">
            <a:off x="5166626" y="4169516"/>
            <a:ext cx="109" cy="454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E14A7CD-3348-4833-B3C6-BA82A8C8C676}"/>
              </a:ext>
            </a:extLst>
          </p:cNvPr>
          <p:cNvCxnSpPr>
            <a:endCxn id="20" idx="2"/>
          </p:cNvCxnSpPr>
          <p:nvPr/>
        </p:nvCxnSpPr>
        <p:spPr>
          <a:xfrm flipV="1">
            <a:off x="3248926" y="4169516"/>
            <a:ext cx="1917700" cy="406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30016DA-30F9-4483-ADDE-F2EBDFA755F0}"/>
              </a:ext>
            </a:extLst>
          </p:cNvPr>
          <p:cNvCxnSpPr>
            <a:stCxn id="24" idx="0"/>
            <a:endCxn id="20" idx="2"/>
          </p:cNvCxnSpPr>
          <p:nvPr/>
        </p:nvCxnSpPr>
        <p:spPr>
          <a:xfrm flipH="1" flipV="1">
            <a:off x="5166626" y="4169516"/>
            <a:ext cx="1917809" cy="454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E2FDE2F-64D8-467D-9494-841170E6B903}"/>
              </a:ext>
            </a:extLst>
          </p:cNvPr>
          <p:cNvCxnSpPr>
            <a:stCxn id="25" idx="0"/>
            <a:endCxn id="21" idx="2"/>
          </p:cNvCxnSpPr>
          <p:nvPr/>
        </p:nvCxnSpPr>
        <p:spPr>
          <a:xfrm flipV="1">
            <a:off x="3160135" y="5183927"/>
            <a:ext cx="0" cy="681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DEEF1D0-BF2D-4A52-8637-AB35E44AD464}"/>
              </a:ext>
            </a:extLst>
          </p:cNvPr>
          <p:cNvCxnSpPr>
            <a:stCxn id="26" idx="0"/>
            <a:endCxn id="23" idx="2"/>
          </p:cNvCxnSpPr>
          <p:nvPr/>
        </p:nvCxnSpPr>
        <p:spPr>
          <a:xfrm flipV="1">
            <a:off x="5166735" y="5196627"/>
            <a:ext cx="0" cy="681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39ED447-F516-4BE1-AF0B-D81570A1F602}"/>
              </a:ext>
            </a:extLst>
          </p:cNvPr>
          <p:cNvCxnSpPr>
            <a:stCxn id="27" idx="0"/>
            <a:endCxn id="24" idx="2"/>
          </p:cNvCxnSpPr>
          <p:nvPr/>
        </p:nvCxnSpPr>
        <p:spPr>
          <a:xfrm flipV="1">
            <a:off x="7084435" y="5196627"/>
            <a:ext cx="0" cy="681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7620BCF-7EB5-4E3F-8958-F4C528ADE437}"/>
              </a:ext>
            </a:extLst>
          </p:cNvPr>
          <p:cNvSpPr txBox="1"/>
          <p:nvPr/>
        </p:nvSpPr>
        <p:spPr>
          <a:xfrm>
            <a:off x="2412524" y="5310071"/>
            <a:ext cx="1218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push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744930E-045D-4920-BBDD-77D21E2FF4B1}"/>
              </a:ext>
            </a:extLst>
          </p:cNvPr>
          <p:cNvSpPr txBox="1"/>
          <p:nvPr/>
        </p:nvSpPr>
        <p:spPr>
          <a:xfrm>
            <a:off x="4469924" y="5360871"/>
            <a:ext cx="1218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push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B29EB2B-7640-4177-BDB5-97946188FD10}"/>
              </a:ext>
            </a:extLst>
          </p:cNvPr>
          <p:cNvSpPr txBox="1"/>
          <p:nvPr/>
        </p:nvSpPr>
        <p:spPr>
          <a:xfrm>
            <a:off x="6438424" y="5348171"/>
            <a:ext cx="1218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push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0A5201F-7FFE-4E90-B65D-88780490D354}"/>
              </a:ext>
            </a:extLst>
          </p:cNvPr>
          <p:cNvSpPr txBox="1"/>
          <p:nvPr/>
        </p:nvSpPr>
        <p:spPr>
          <a:xfrm>
            <a:off x="5822474" y="3707224"/>
            <a:ext cx="1218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merge</a:t>
            </a:r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B5634F-84BD-4994-BD3D-EA7FF58752F6}"/>
              </a:ext>
            </a:extLst>
          </p:cNvPr>
          <p:cNvSpPr/>
          <p:nvPr/>
        </p:nvSpPr>
        <p:spPr>
          <a:xfrm>
            <a:off x="2492217" y="3419536"/>
            <a:ext cx="1411550" cy="572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save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AB00137-90E4-444E-81FA-8B5FE486F0E5}"/>
              </a:ext>
            </a:extLst>
          </p:cNvPr>
          <p:cNvCxnSpPr>
            <a:stCxn id="11" idx="1"/>
            <a:endCxn id="45" idx="0"/>
          </p:cNvCxnSpPr>
          <p:nvPr/>
        </p:nvCxnSpPr>
        <p:spPr>
          <a:xfrm flipH="1">
            <a:off x="3197992" y="2842026"/>
            <a:ext cx="1262725" cy="577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7BF0DD8-9634-407C-86E4-1FD84FBF1033}"/>
              </a:ext>
            </a:extLst>
          </p:cNvPr>
          <p:cNvCxnSpPr>
            <a:stCxn id="45" idx="3"/>
            <a:endCxn id="11" idx="2"/>
          </p:cNvCxnSpPr>
          <p:nvPr/>
        </p:nvCxnSpPr>
        <p:spPr>
          <a:xfrm flipV="1">
            <a:off x="3903767" y="3128116"/>
            <a:ext cx="1262725" cy="577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4413A57-8492-443A-B47F-88F992AA0648}"/>
              </a:ext>
            </a:extLst>
          </p:cNvPr>
          <p:cNvSpPr txBox="1"/>
          <p:nvPr/>
        </p:nvSpPr>
        <p:spPr>
          <a:xfrm>
            <a:off x="5822474" y="2648665"/>
            <a:ext cx="1218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service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301279" y="138483"/>
            <a:ext cx="5076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2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. Planning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ABDB14-EC1C-4112-87F8-60DFF1791FF5}"/>
              </a:ext>
            </a:extLst>
          </p:cNvPr>
          <p:cNvSpPr txBox="1"/>
          <p:nvPr/>
        </p:nvSpPr>
        <p:spPr>
          <a:xfrm>
            <a:off x="1296683" y="533479"/>
            <a:ext cx="5076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1 .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WBS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BB606B-03BF-4153-B8B5-6F28F7FC3EB8}"/>
              </a:ext>
            </a:extLst>
          </p:cNvPr>
          <p:cNvSpPr txBox="1"/>
          <p:nvPr/>
        </p:nvSpPr>
        <p:spPr>
          <a:xfrm>
            <a:off x="1296682" y="1042637"/>
            <a:ext cx="50760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2 .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GIT</a:t>
            </a:r>
          </a:p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    &amp;</a:t>
            </a:r>
          </a:p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   Trello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225193" y="754714"/>
            <a:ext cx="288032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Trello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2412524" y="1284890"/>
            <a:ext cx="275456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GIT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을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이용하여 프로젝트의프로그램을 통합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Trello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를 이용하여 작업의 진행도 파악 및 자료 공유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10645" r="18978" b="3333"/>
          <a:stretch/>
        </p:blipFill>
        <p:spPr>
          <a:xfrm>
            <a:off x="7172983" y="1381191"/>
            <a:ext cx="4797862" cy="286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10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479199" y="766094"/>
            <a:ext cx="288032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주제 </a:t>
            </a:r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2216540" y="-323951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2216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01279" y="138483"/>
            <a:ext cx="5076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3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. 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주제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설정 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387441" y="1339334"/>
            <a:ext cx="5724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챔피언스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리그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16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강 진출팀의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32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강 결과 특징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분석 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279" y="1976922"/>
            <a:ext cx="7023696" cy="264597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502858" y="5523050"/>
            <a:ext cx="93630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ea typeface="Yoon 윤고딕 520_TT"/>
              </a:rPr>
              <a:t>&lt;</a:t>
            </a:r>
            <a:r>
              <a:rPr lang="ko-KR" altLang="en-US" dirty="0">
                <a:ea typeface="Yoon 윤고딕 520_TT"/>
              </a:rPr>
              <a:t>설명 변수</a:t>
            </a:r>
            <a:r>
              <a:rPr lang="en-US" altLang="ko-KR" dirty="0" smtClean="0">
                <a:ea typeface="Yoon 윤고딕 520_TT"/>
              </a:rPr>
              <a:t>&gt;</a:t>
            </a:r>
            <a:br>
              <a:rPr lang="en-US" altLang="ko-KR" dirty="0" smtClean="0">
                <a:ea typeface="Yoon 윤고딕 520_TT"/>
              </a:rPr>
            </a:br>
            <a:r>
              <a:rPr lang="ko-KR" altLang="en-US" dirty="0" smtClean="0">
                <a:ea typeface="Yoon 윤고딕 520_TT"/>
              </a:rPr>
              <a:t>1</a:t>
            </a:r>
            <a:r>
              <a:rPr lang="ko-KR" altLang="en-US" dirty="0">
                <a:ea typeface="Yoon 윤고딕 520_TT"/>
              </a:rPr>
              <a:t>. 지난 10 번의 필수 국제 게임에서 팀이 득점 한 평균 목표 수</a:t>
            </a:r>
          </a:p>
          <a:p>
            <a:r>
              <a:rPr lang="ko-KR" altLang="en-US" dirty="0">
                <a:ea typeface="Yoon 윤고딕 520_TT"/>
              </a:rPr>
              <a:t>2. 지난 5 번의 필수 국제 게임에서 상대 </a:t>
            </a:r>
            <a:r>
              <a:rPr lang="ko-KR" altLang="en-US" dirty="0" err="1">
                <a:ea typeface="Yoon 윤고딕 520_TT"/>
              </a:rPr>
              <a:t>팀이받은</a:t>
            </a:r>
            <a:r>
              <a:rPr lang="ko-KR" altLang="en-US" dirty="0">
                <a:ea typeface="Yoon 윤고딕 520_TT"/>
              </a:rPr>
              <a:t> 평균 목표 수.</a:t>
            </a:r>
          </a:p>
          <a:p>
            <a:r>
              <a:rPr lang="ko-KR" altLang="en-US" dirty="0">
                <a:ea typeface="Yoon 윤고딕 520_TT"/>
              </a:rPr>
              <a:t>3. 해당 게임이 토너먼트 어디서 열렸는지  -&gt; 이 팀이 </a:t>
            </a:r>
            <a:r>
              <a:rPr lang="ko-KR" altLang="en-US" dirty="0" err="1">
                <a:ea typeface="Yoon 윤고딕 520_TT"/>
              </a:rPr>
              <a:t>챔스에서</a:t>
            </a:r>
            <a:r>
              <a:rPr lang="ko-KR" altLang="en-US" dirty="0">
                <a:ea typeface="Yoon 윤고딕 520_TT"/>
              </a:rPr>
              <a:t> 강한지 경향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502858" y="5075601"/>
            <a:ext cx="5301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ea typeface="Yoon 윤고딕 520_TT"/>
              </a:rPr>
              <a:t>&lt;</a:t>
            </a:r>
            <a:r>
              <a:rPr lang="ko-KR" altLang="en-US" dirty="0" smtClean="0">
                <a:ea typeface="Yoon 윤고딕 520_TT"/>
              </a:rPr>
              <a:t>종속 변수</a:t>
            </a:r>
            <a:r>
              <a:rPr lang="en-US" altLang="ko-KR" dirty="0" smtClean="0">
                <a:ea typeface="Yoon 윤고딕 520_TT"/>
              </a:rPr>
              <a:t>&gt; : </a:t>
            </a:r>
            <a:r>
              <a:rPr lang="ko-KR" altLang="en-US" dirty="0" smtClean="0">
                <a:ea typeface="Yoon 윤고딕 520_TT"/>
              </a:rPr>
              <a:t>각 </a:t>
            </a:r>
            <a:r>
              <a:rPr lang="ko-KR" altLang="en-US" dirty="0">
                <a:ea typeface="Yoon 윤고딕 520_TT"/>
              </a:rPr>
              <a:t>경기에서 각 팀이 득점 한 골 수</a:t>
            </a:r>
            <a:endParaRPr lang="en-US" altLang="ko-KR" dirty="0">
              <a:ea typeface="Yoon 윤고딕 520_T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598233" y="4246666"/>
            <a:ext cx="572674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i="1" dirty="0">
                <a:solidFill>
                  <a:srgbClr val="222222"/>
                </a:solidFill>
                <a:latin typeface="Apple SD Gothic Neo"/>
              </a:rPr>
              <a:t>Reference paper : A Statistical Model of the 2014 World Cup </a:t>
            </a:r>
            <a:r>
              <a:rPr lang="en-US" altLang="ko-KR" sz="1000" dirty="0" smtClean="0">
                <a:solidFill>
                  <a:srgbClr val="222222"/>
                </a:solidFill>
                <a:latin typeface="Apple SD Gothic Neo"/>
              </a:rPr>
              <a:t/>
            </a:r>
            <a:br>
              <a:rPr lang="en-US" altLang="ko-KR" sz="1000" dirty="0" smtClean="0">
                <a:solidFill>
                  <a:srgbClr val="222222"/>
                </a:solidFill>
                <a:latin typeface="Apple SD Gothic Neo"/>
              </a:rPr>
            </a:br>
            <a:r>
              <a:rPr lang="en-US" altLang="ko-KR" sz="1000" dirty="0">
                <a:hlinkClick r:id="rId3"/>
              </a:rPr>
              <a:t>https://www.goldmansachs.com/insights/archive/world-cup-sections/world-cup-book-2014-statistical-model.html</a:t>
            </a:r>
            <a:endParaRPr lang="ko-KR" altLang="en-US" sz="1000" dirty="0"/>
          </a:p>
        </p:txBody>
      </p:sp>
      <p:cxnSp>
        <p:nvCxnSpPr>
          <p:cNvPr id="20" name="직선 연결선 19"/>
          <p:cNvCxnSpPr/>
          <p:nvPr/>
        </p:nvCxnSpPr>
        <p:spPr>
          <a:xfrm flipH="1">
            <a:off x="2216540" y="1898804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65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479199" y="766094"/>
            <a:ext cx="288032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16</a:t>
            </a:r>
            <a:r>
              <a:rPr lang="ko-KR" altLang="en-US" dirty="0" smtClean="0"/>
              <a:t>강 진출팀의 </a:t>
            </a:r>
            <a:r>
              <a:rPr lang="en-US" altLang="ko-KR" dirty="0" smtClean="0"/>
              <a:t>32</a:t>
            </a:r>
            <a:r>
              <a:rPr lang="ko-KR" altLang="en-US" dirty="0" smtClean="0"/>
              <a:t>강 골 수</a:t>
            </a:r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2216540" y="-323951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2216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01279" y="138483"/>
            <a:ext cx="5076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4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. 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Data Crawling 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2937" t="7072" r="23730" b="17584"/>
          <a:stretch/>
        </p:blipFill>
        <p:spPr>
          <a:xfrm>
            <a:off x="2679923" y="1440707"/>
            <a:ext cx="4069219" cy="323357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29722" b="41492"/>
          <a:stretch/>
        </p:blipFill>
        <p:spPr>
          <a:xfrm>
            <a:off x="5477202" y="2829215"/>
            <a:ext cx="6353743" cy="3146740"/>
          </a:xfrm>
          <a:prstGeom prst="rect">
            <a:avLst/>
          </a:prstGeom>
        </p:spPr>
      </p:pic>
      <p:sp>
        <p:nvSpPr>
          <p:cNvPr id="5" name="왼쪽으로 구부러진 화살표 4"/>
          <p:cNvSpPr/>
          <p:nvPr/>
        </p:nvSpPr>
        <p:spPr>
          <a:xfrm rot="18871758">
            <a:off x="7077075" y="1876425"/>
            <a:ext cx="819150" cy="1752600"/>
          </a:xfrm>
          <a:prstGeom prst="curvedLef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629533" y="1777376"/>
            <a:ext cx="45624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웹 페이지에서 </a:t>
            </a:r>
            <a:r>
              <a:rPr lang="en-US" altLang="ko-KR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19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년 </a:t>
            </a:r>
            <a:r>
              <a:rPr lang="en-US" altLang="ko-KR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16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강에 진출한 팀들의</a:t>
            </a:r>
            <a:endParaRPr lang="en-US" altLang="ko-KR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ea typeface="Yoon 윤고딕 520_TT" pitchFamily="18" charset="-127"/>
            </a:endParaRPr>
          </a:p>
          <a:p>
            <a:r>
              <a:rPr lang="en-US" altLang="ko-KR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32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강 데이터 </a:t>
            </a:r>
            <a:r>
              <a:rPr lang="en-US" altLang="ko-KR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5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년치를 수집 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2499301" y="6033858"/>
            <a:ext cx="87302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한계 </a:t>
            </a:r>
            <a:r>
              <a:rPr lang="en-US" altLang="ko-KR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: 19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년 </a:t>
            </a:r>
            <a:r>
              <a:rPr lang="en-US" altLang="ko-KR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16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강에 진출한 팀들이 매 해 </a:t>
            </a:r>
            <a:r>
              <a:rPr lang="ko-KR" altLang="en-US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챔스에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 진출하지 않았기 때문에 </a:t>
            </a:r>
            <a:r>
              <a:rPr lang="ko-KR" altLang="en-US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결측치가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 </a:t>
            </a:r>
            <a:endParaRPr lang="en-US" altLang="ko-KR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ea typeface="Yoon 윤고딕 520_TT" pitchFamily="18" charset="-127"/>
            </a:endParaRPr>
          </a:p>
          <a:p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        상당수 존재함을 알게 됨</a:t>
            </a:r>
            <a:r>
              <a:rPr lang="en-US" altLang="ko-KR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. 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216540" y="461547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00" dirty="0"/>
              <a:t>https://www.transfermarkt.co.uk/uefa-champions-league/gesamtspielplan/pokalwettbewerb/CL/saison_id/</a:t>
            </a:r>
          </a:p>
        </p:txBody>
      </p:sp>
    </p:spTree>
    <p:extLst>
      <p:ext uri="{BB962C8B-B14F-4D97-AF65-F5344CB8AC3E}">
        <p14:creationId xmlns:p14="http://schemas.microsoft.com/office/powerpoint/2010/main" val="90330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479199" y="766094"/>
            <a:ext cx="288032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추가 데이터 수집</a:t>
            </a:r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2216540" y="-323951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2216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01279" y="138483"/>
            <a:ext cx="5076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4 . Data Crawling 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479199" y="3412287"/>
            <a:ext cx="524107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매 년 </a:t>
            </a:r>
            <a:r>
              <a:rPr lang="en-US" altLang="ko-KR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16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강 진출팀들의 </a:t>
            </a:r>
            <a:r>
              <a:rPr lang="en-US" altLang="ko-KR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32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강 경기 골 수 및 세부 경기 수치들을 수집하여 상관 관계 분석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/>
            </a:r>
            <a:b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</a:br>
            <a:endParaRPr lang="en-US" altLang="ko-KR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ea typeface="Yoon 윤고딕 520_TT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1955 ~ 2016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년까지 챔피언스리그 모든 경기 결과 자료 </a:t>
            </a:r>
            <a:r>
              <a:rPr lang="en-US" altLang="ko-KR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(.CSV)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와 결합하여 </a:t>
            </a:r>
            <a:r>
              <a:rPr lang="ko-KR" altLang="en-US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인사이트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 도출  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83" y="1524000"/>
            <a:ext cx="5162550" cy="13144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042694" y="2592229"/>
            <a:ext cx="46692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i="1" dirty="0"/>
              <a:t> </a:t>
            </a:r>
            <a:r>
              <a:rPr lang="ko-KR" altLang="en-US" sz="1000" i="1" dirty="0" smtClean="0"/>
              <a:t>한양대학교 경제캡스톤디자인 </a:t>
            </a:r>
            <a:r>
              <a:rPr lang="en-US" altLang="ko-KR" sz="1000" i="1" dirty="0" smtClean="0"/>
              <a:t>2015</a:t>
            </a:r>
            <a:endParaRPr lang="ko-KR" altLang="en-US" sz="1000" i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29602" t="12318" r="30521" b="6719"/>
          <a:stretch/>
        </p:blipFill>
        <p:spPr>
          <a:xfrm>
            <a:off x="8888458" y="984758"/>
            <a:ext cx="2815049" cy="321494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8822341" y="2603979"/>
            <a:ext cx="1970268" cy="16262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0272" y="4635777"/>
            <a:ext cx="4258632" cy="183177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8791675" y="4248362"/>
            <a:ext cx="187423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1. </a:t>
            </a:r>
            <a:r>
              <a:rPr lang="ko-KR" altLang="en-US" sz="1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경기당 세부 수치 </a:t>
            </a:r>
            <a:r>
              <a:rPr lang="ko-KR" altLang="en-US" sz="10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예시화면</a:t>
            </a:r>
            <a:endParaRPr lang="ko-KR" altLang="en-US" sz="1000" dirty="0"/>
          </a:p>
        </p:txBody>
      </p:sp>
      <p:sp>
        <p:nvSpPr>
          <p:cNvPr id="18" name="직사각형 17"/>
          <p:cNvSpPr/>
          <p:nvPr/>
        </p:nvSpPr>
        <p:spPr>
          <a:xfrm>
            <a:off x="7720272" y="6485630"/>
            <a:ext cx="35221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2</a:t>
            </a:r>
            <a:r>
              <a:rPr lang="en-US" altLang="ko-KR" sz="1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. </a:t>
            </a:r>
            <a:r>
              <a:rPr lang="en-US" altLang="ko-KR" sz="1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1955 ~ 2016</a:t>
            </a:r>
            <a:r>
              <a:rPr lang="ko-KR" altLang="en-US" sz="1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a typeface="Yoon 윤고딕 520_TT" pitchFamily="18" charset="-127"/>
              </a:rPr>
              <a:t>년까지 챔피언스리그 모든 경기 결과 자료 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6740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479199" y="766094"/>
            <a:ext cx="288032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Crawling Code </a:t>
            </a:r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2216540" y="-323951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2216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01279" y="138483"/>
            <a:ext cx="5076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oon 윤고딕 520_TT" pitchFamily="18" charset="-127"/>
                <a:ea typeface="Yoon 윤고딕 520_TT" pitchFamily="18" charset="-127"/>
              </a:rPr>
              <a:t>4 . Data Crawling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07BCEBD-72C9-419A-8E6C-64065453C9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47" t="6232" r="6875" b="3413"/>
          <a:stretch/>
        </p:blipFill>
        <p:spPr>
          <a:xfrm>
            <a:off x="2886304" y="1329169"/>
            <a:ext cx="8429396" cy="515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1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672</Words>
  <Application>Microsoft Office PowerPoint</Application>
  <PresentationFormat>와이드스크린</PresentationFormat>
  <Paragraphs>149</Paragraphs>
  <Slides>21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Apple SD Gothic Neo</vt:lpstr>
      <vt:lpstr>HY헤드라인M</vt:lpstr>
      <vt:lpstr>Yoon 윤고딕 520_TT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김이환</dc:creator>
  <cp:lastModifiedBy>admin</cp:lastModifiedBy>
  <cp:revision>36</cp:revision>
  <dcterms:created xsi:type="dcterms:W3CDTF">2020-02-20T02:03:38Z</dcterms:created>
  <dcterms:modified xsi:type="dcterms:W3CDTF">2020-02-20T05:04:06Z</dcterms:modified>
</cp:coreProperties>
</file>